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35"/>
  </p:notesMasterIdLst>
  <p:sldIdLst>
    <p:sldId id="256" r:id="rId2"/>
    <p:sldId id="306" r:id="rId3"/>
    <p:sldId id="314" r:id="rId4"/>
    <p:sldId id="315" r:id="rId5"/>
    <p:sldId id="307" r:id="rId6"/>
    <p:sldId id="316" r:id="rId7"/>
    <p:sldId id="317" r:id="rId8"/>
    <p:sldId id="318" r:id="rId9"/>
    <p:sldId id="303" r:id="rId10"/>
    <p:sldId id="274" r:id="rId11"/>
    <p:sldId id="271" r:id="rId12"/>
    <p:sldId id="313" r:id="rId13"/>
    <p:sldId id="308" r:id="rId14"/>
    <p:sldId id="310" r:id="rId15"/>
    <p:sldId id="311" r:id="rId16"/>
    <p:sldId id="312" r:id="rId17"/>
    <p:sldId id="275" r:id="rId18"/>
    <p:sldId id="260" r:id="rId19"/>
    <p:sldId id="261" r:id="rId20"/>
    <p:sldId id="319" r:id="rId21"/>
    <p:sldId id="320" r:id="rId22"/>
    <p:sldId id="287" r:id="rId23"/>
    <p:sldId id="289" r:id="rId24"/>
    <p:sldId id="304" r:id="rId25"/>
    <p:sldId id="290" r:id="rId26"/>
    <p:sldId id="291" r:id="rId27"/>
    <p:sldId id="321" r:id="rId28"/>
    <p:sldId id="292" r:id="rId29"/>
    <p:sldId id="281" r:id="rId30"/>
    <p:sldId id="282" r:id="rId31"/>
    <p:sldId id="288" r:id="rId32"/>
    <p:sldId id="322" r:id="rId33"/>
    <p:sldId id="279" r:id="rId34"/>
  </p:sldIdLst>
  <p:sldSz cx="9144000" cy="6858000" type="screen4x3"/>
  <p:notesSz cx="6858000" cy="9144000"/>
  <p:custShowLst>
    <p:custShow name="Apresentação personalizada 1" id="0">
      <p:sldLst>
        <p:sld r:id="rId12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9933FF"/>
    <a:srgbClr val="009900"/>
    <a:srgbClr val="333399"/>
    <a:srgbClr val="0000CC"/>
    <a:srgbClr val="000066"/>
    <a:srgbClr val="E9DF1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FE6804D-6586-4E62-88FD-97DB81B0A4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06971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84BA5-5255-41D2-B77D-2DD0EFC40276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BECBEF-1F45-49F0-9E05-79CC89BF354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B8F66-13F3-4D90-9EE4-929810A127C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470CC-2ADB-4231-BE5D-B3A4F5249FA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9D936-7F09-49E4-ACAE-76BE3FCE059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4028E-B0F9-4604-839B-A9E687AC78B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70C491-1696-4060-B8FC-9CCAB9D87D2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3FBE1-61B7-4BC3-A778-971ADB5B40E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38D74-82B7-4880-8F6B-D83B4776243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97361-3637-48B9-879E-0722951A457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EF71C22-E1CD-4326-8BC8-83309FEB53B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E495D65-C085-4732-87E4-319A29CFB69F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23728" y="980728"/>
            <a:ext cx="6840760" cy="108012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200" dirty="0" smtClean="0">
                <a:solidFill>
                  <a:srgbClr val="9933FF"/>
                </a:solidFill>
                <a:latin typeface="Arial Black" pitchFamily="34" charset="0"/>
              </a:rPr>
              <a:t>3º INSTITUTO DE LIDERANÇAS LONISTICAS DO DISTRITO LD-4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9950" y="5876925"/>
            <a:ext cx="4464050" cy="7207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pt-BR" sz="1800" dirty="0" smtClean="0">
                <a:latin typeface="Arial Black" pitchFamily="34" charset="0"/>
              </a:rPr>
              <a:t>Junho DE 2013</a:t>
            </a:r>
          </a:p>
        </p:txBody>
      </p:sp>
      <p:sp>
        <p:nvSpPr>
          <p:cNvPr id="2053" name="Text Box 19"/>
          <p:cNvSpPr txBox="1">
            <a:spLocks noChangeArrowheads="1"/>
          </p:cNvSpPr>
          <p:nvPr/>
        </p:nvSpPr>
        <p:spPr bwMode="auto">
          <a:xfrm>
            <a:off x="2771801" y="4581526"/>
            <a:ext cx="59769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1600" dirty="0">
                <a:latin typeface="Arial Black" pitchFamily="34" charset="0"/>
              </a:rPr>
              <a:t>CL ROBERTINHO LUIZ MENEGHETTI</a:t>
            </a:r>
          </a:p>
          <a:p>
            <a:pPr algn="r">
              <a:spcBef>
                <a:spcPct val="50000"/>
              </a:spcBef>
            </a:pPr>
            <a:r>
              <a:rPr lang="pt-BR" sz="1600" dirty="0" smtClean="0">
                <a:latin typeface="Arial Black" pitchFamily="34" charset="0"/>
              </a:rPr>
              <a:t>COORDENADOR </a:t>
            </a:r>
            <a:r>
              <a:rPr lang="pt-BR" sz="1600" dirty="0">
                <a:latin typeface="Arial Black" pitchFamily="34" charset="0"/>
              </a:rPr>
              <a:t>DE GABINETE </a:t>
            </a:r>
            <a:r>
              <a:rPr lang="pt-BR" sz="1600" dirty="0" smtClean="0">
                <a:latin typeface="Arial Black" pitchFamily="34" charset="0"/>
              </a:rPr>
              <a:t>E ASSESSOR DISTRITAL DE  </a:t>
            </a:r>
            <a:r>
              <a:rPr lang="pt-BR" sz="1600" dirty="0">
                <a:latin typeface="Arial Black" pitchFamily="34" charset="0"/>
              </a:rPr>
              <a:t>PROTOCOLO, PRAXES </a:t>
            </a:r>
            <a:r>
              <a:rPr lang="pt-BR" sz="1600" dirty="0" smtClean="0">
                <a:latin typeface="Arial Black" pitchFamily="34" charset="0"/>
              </a:rPr>
              <a:t>LEONISTICAS </a:t>
            </a:r>
            <a:r>
              <a:rPr lang="pt-BR" sz="1600" dirty="0">
                <a:latin typeface="Arial Black" pitchFamily="34" charset="0"/>
              </a:rPr>
              <a:t>E DE CONVENÇÕES DO DISTRITO LD - 4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907704" y="2420888"/>
            <a:ext cx="583292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					</a:t>
            </a:r>
            <a:r>
              <a:rPr lang="pt-BR" sz="4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</a:rPr>
              <a:t>PROTOCOLO</a:t>
            </a:r>
          </a:p>
        </p:txBody>
      </p:sp>
      <p:pic>
        <p:nvPicPr>
          <p:cNvPr id="7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FICHA DE APRESENTAÇAO DE AUTORIDADES,  DIRIGENTES E COMPANHEIROS</a:t>
            </a: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 DO CL ..................................................... CARGO.......................................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 DA CAL................................................... CARGO.......................................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CLUBE ................................................................. DISTRITO..................................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DATA ............................................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AUTORIDADE: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NOME....................................................................................................................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ENTIDADE QUE REPRESENTA..........................................................................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NOME DA ESPOSA...............................................................................................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) disposição das mesas no Local da Reunião"/>
          <p:cNvSpPr>
            <a:spLocks noGrp="1"/>
          </p:cNvSpPr>
          <p:nvPr>
            <p:ph type="title"/>
          </p:nvPr>
        </p:nvSpPr>
        <p:spPr>
          <a:xfrm>
            <a:off x="1428728" y="-214338"/>
            <a:ext cx="8229600" cy="1371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Organização de uma assembléia:</a:t>
            </a: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5240624"/>
          </a:xfrm>
        </p:spPr>
        <p:txBody>
          <a:bodyPr>
            <a:normAutofit fontScale="77500" lnSpcReduction="20000"/>
          </a:bodyPr>
          <a:lstStyle/>
          <a:p>
            <a:pPr>
              <a:buNone/>
              <a:defRPr/>
            </a:pPr>
            <a:r>
              <a:rPr lang="pt-BR" sz="2400" dirty="0" smtClean="0"/>
              <a:t>	</a:t>
            </a:r>
            <a:r>
              <a:rPr lang="pt-BR" sz="22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c) disposição das mesas no Local da Reunião</a:t>
            </a:r>
          </a:p>
          <a:p>
            <a:pPr algn="just">
              <a:buNone/>
              <a:defRPr/>
            </a:pPr>
            <a:r>
              <a:rPr lang="pt-BR" sz="1900" b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/>
              <a:t>Zelar para que o mobiliário e a decoração do local da reunião estejam a contento. </a:t>
            </a:r>
          </a:p>
          <a:p>
            <a:endParaRPr lang="pt-BR" sz="2000" dirty="0" smtClean="0"/>
          </a:p>
          <a:p>
            <a:r>
              <a:rPr lang="pt-BR" sz="2000" dirty="0" smtClean="0"/>
              <a:t>Cuidar do conforto, segurança dos convidados e companheiros, provendo o que for necessário, desde o número de cadeiras, disposição das mesas, de modo que todos tenham visão para a mesa principal, asseio do recinto</a:t>
            </a:r>
            <a:r>
              <a:rPr lang="pt-BR" sz="2000" i="1" dirty="0" smtClean="0"/>
              <a:t>,(não esquecer de abrir o recinto com antecedência</a:t>
            </a:r>
            <a:r>
              <a:rPr lang="pt-BR" sz="2000" dirty="0" smtClean="0"/>
              <a:t>),  ventilação do ambiente, serviço de mesa,  etc.</a:t>
            </a:r>
          </a:p>
          <a:p>
            <a:pPr algn="just">
              <a:buNone/>
              <a:defRPr/>
            </a:pPr>
            <a:endParaRPr lang="pt-BR" sz="19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pt-BR" sz="1900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2200" dirty="0" smtClean="0">
              <a:solidFill>
                <a:srgbClr val="9933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pt-BR" sz="2200" dirty="0" smtClean="0">
                <a:solidFill>
                  <a:srgbClr val="9933FF"/>
                </a:solidFill>
                <a:effectLst/>
                <a:latin typeface="Arial" pitchFamily="34" charset="0"/>
                <a:cs typeface="Arial" pitchFamily="34" charset="0"/>
              </a:rPr>
              <a:t>	d) atenção ao Orador </a:t>
            </a:r>
          </a:p>
          <a:p>
            <a:pPr algn="just">
              <a:buNone/>
              <a:defRPr/>
            </a:pPr>
            <a:endParaRPr lang="pt-BR" sz="1900" dirty="0" smtClean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pt-BR" sz="1800" dirty="0" smtClean="0"/>
              <a:t>Dar atenção especial ao orador, de tal modo que o mesmo se sinta à vontade e atender as suas necessidades para a apresentação, providenciar todos os recursos   eventualmente necessários. </a:t>
            </a:r>
          </a:p>
          <a:p>
            <a:endParaRPr lang="pt-BR" sz="1800" dirty="0" smtClean="0"/>
          </a:p>
          <a:p>
            <a:r>
              <a:rPr lang="pt-BR" sz="1800" dirty="0" smtClean="0"/>
              <a:t>Combinar o tempo necessário para o uso da palavra, e ter, com antecedência, o seu currículo para a devida apresentação.</a:t>
            </a:r>
            <a:r>
              <a:rPr lang="pt-BR" sz="1800" b="1" dirty="0" smtClean="0"/>
              <a:t>	</a:t>
            </a:r>
            <a:endParaRPr lang="pt-BR" sz="1800" dirty="0" smtClean="0"/>
          </a:p>
          <a:p>
            <a:pPr algn="just">
              <a:buNone/>
              <a:defRPr/>
            </a:pPr>
            <a:endParaRPr lang="pt-BR" sz="19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pt-BR" sz="1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200" dirty="0" smtClean="0">
                <a:solidFill>
                  <a:srgbClr val="9933FF"/>
                </a:solidFill>
                <a:effectLst/>
                <a:latin typeface="Arial" pitchFamily="34" charset="0"/>
                <a:cs typeface="Arial" pitchFamily="34" charset="0"/>
              </a:rPr>
              <a:t>e) som</a:t>
            </a:r>
          </a:p>
          <a:p>
            <a:pPr algn="just">
              <a:buNone/>
              <a:defRPr/>
            </a:pPr>
            <a:r>
              <a:rPr lang="pt-BR" sz="1900" b="1" dirty="0" smtClean="0">
                <a:latin typeface="Arial" pitchFamily="34" charset="0"/>
                <a:cs typeface="Arial" pitchFamily="34" charset="0"/>
              </a:rPr>
              <a:t>	 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Instalar o som e o microfone de forma perfeita e regulá-lo para que todos escutem claramente.</a:t>
            </a:r>
          </a:p>
          <a:p>
            <a:pPr algn="ctr">
              <a:buNone/>
              <a:defRPr/>
            </a:pPr>
            <a:r>
              <a:rPr lang="pt-BR" sz="2100" dirty="0" smtClean="0"/>
              <a:t>(NÃO ESQUECER TESTAR O EQUIPAMENTO)</a:t>
            </a:r>
          </a:p>
          <a:p>
            <a:pPr algn="just">
              <a:buNone/>
              <a:defRPr/>
            </a:pPr>
            <a:endParaRPr lang="pt-BR" sz="19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pt-BR" sz="2000" dirty="0" smtClean="0">
                <a:solidFill>
                  <a:srgbClr val="9933FF"/>
                </a:solidFill>
                <a:effectLst/>
              </a:rPr>
              <a:t>	</a:t>
            </a:r>
            <a:r>
              <a:rPr lang="pt-BR" sz="1800" dirty="0" smtClean="0">
                <a:solidFill>
                  <a:srgbClr val="9933FF"/>
                </a:solidFill>
                <a:effectLst/>
                <a:latin typeface="Arial" pitchFamily="34" charset="0"/>
                <a:cs typeface="Arial" pitchFamily="34" charset="0"/>
              </a:rPr>
              <a:t>f</a:t>
            </a:r>
            <a:r>
              <a:rPr lang="pt-BR" sz="2000" dirty="0" smtClean="0">
                <a:solidFill>
                  <a:srgbClr val="9933FF"/>
                </a:solidFill>
                <a:effectLst/>
                <a:latin typeface="Arial" pitchFamily="34" charset="0"/>
                <a:cs typeface="Arial" pitchFamily="34" charset="0"/>
              </a:rPr>
              <a:t>) Panóplia das bandeiras </a:t>
            </a:r>
          </a:p>
          <a:p>
            <a:pPr algn="just">
              <a:buNone/>
              <a:defRPr/>
            </a:pPr>
            <a:r>
              <a:rPr lang="pt-BR" sz="1800" dirty="0" smtClean="0">
                <a:effectLst/>
                <a:latin typeface="Arial" pitchFamily="34" charset="0"/>
                <a:cs typeface="Arial" pitchFamily="34" charset="0"/>
              </a:rPr>
              <a:t>	-As bandeiras ocuparão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sempre lugar de destaque, ao centro, mais elevada, ou à direita da Mesa da Presidência, bem iluminadas.</a:t>
            </a:r>
          </a:p>
          <a:p>
            <a:pPr algn="just"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- as Bandeiras não podem ficar cobertas pelas pessoas</a:t>
            </a:r>
          </a:p>
          <a:p>
            <a:pPr algn="just"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- Considera-se direita de um dispositivo de bandeiras à direita de uma pessoa colocada junto a ele e voltada para a rua, para a plateia, ou, de modo geral, para  público que observa o “dispositivo” </a:t>
            </a:r>
          </a:p>
          <a:p>
            <a:pPr algn="just" eaLnBrk="1" hangingPunct="1"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- Consequentemente, a bandeira estará à esquerda de quem olha de frente para ela ou para o dispositivo. Quando o Diretor Social entra em um salão, olhando de frente para a mesa principal dispositivo de bandeira deverá estar à sua esquerda ou no centro, atrás da mesa principal. local e  posição das mesmas  - adicionar panóplia.</a:t>
            </a:r>
          </a:p>
          <a:p>
            <a:pPr algn="just" eaLnBrk="1" hangingPunct="1">
              <a:defRPr/>
            </a:pPr>
            <a:endParaRPr lang="pt-BR" sz="1400" dirty="0" smtClean="0"/>
          </a:p>
          <a:p>
            <a:pPr algn="just" eaLnBrk="1" hangingPunct="1">
              <a:defRPr/>
            </a:pPr>
            <a:endParaRPr lang="pt-BR" sz="1400" dirty="0" smtClean="0"/>
          </a:p>
          <a:p>
            <a:pPr eaLnBrk="1" hangingPunct="1">
              <a:defRPr/>
            </a:pPr>
            <a:endParaRPr lang="pt-BR" sz="1400" dirty="0" smtClean="0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428596" y="285728"/>
            <a:ext cx="80500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Organização de uma assembléia: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7173" name="Imagem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4538664" y="3406776"/>
            <a:ext cx="6667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Imagem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 flipV="1">
            <a:off x="4691064" y="3559176"/>
            <a:ext cx="66675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C:\Users\Dani\Pictures\lionlogo_2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642918"/>
            <a:ext cx="1071570" cy="750100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2428860" y="214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duas bandeiras</a:t>
            </a:r>
            <a:endParaRPr lang="pt-BR" b="1" dirty="0"/>
          </a:p>
        </p:txBody>
      </p:sp>
      <p:pic>
        <p:nvPicPr>
          <p:cNvPr id="24578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14356"/>
            <a:ext cx="1143008" cy="6490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785794"/>
            <a:ext cx="1071570" cy="750100"/>
          </a:xfrm>
          <a:prstGeom prst="rect">
            <a:avLst/>
          </a:prstGeom>
          <a:noFill/>
        </p:spPr>
      </p:pic>
      <p:pic>
        <p:nvPicPr>
          <p:cNvPr id="3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285992"/>
            <a:ext cx="1122596" cy="785818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2357422" y="35716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duas bandeiras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285984" y="164305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três bandeiras</a:t>
            </a:r>
            <a:endParaRPr lang="pt-BR" b="1" dirty="0"/>
          </a:p>
        </p:txBody>
      </p:sp>
      <p:pic>
        <p:nvPicPr>
          <p:cNvPr id="6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2285992"/>
            <a:ext cx="1071570" cy="750100"/>
          </a:xfrm>
          <a:prstGeom prst="rect">
            <a:avLst/>
          </a:prstGeom>
          <a:noFill/>
        </p:spPr>
      </p:pic>
      <p:pic>
        <p:nvPicPr>
          <p:cNvPr id="9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785794"/>
            <a:ext cx="1258135" cy="714380"/>
          </a:xfrm>
          <a:prstGeom prst="rect">
            <a:avLst/>
          </a:prstGeom>
          <a:noFill/>
        </p:spPr>
      </p:pic>
      <p:pic>
        <p:nvPicPr>
          <p:cNvPr id="10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3" y="2285992"/>
            <a:ext cx="1268821" cy="7204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571480"/>
            <a:ext cx="1071570" cy="750100"/>
          </a:xfrm>
          <a:prstGeom prst="rect">
            <a:avLst/>
          </a:prstGeom>
          <a:noFill/>
        </p:spPr>
      </p:pic>
      <p:pic>
        <p:nvPicPr>
          <p:cNvPr id="3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928802"/>
            <a:ext cx="1122596" cy="785818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2428860" y="214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duas bandeiras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428860" y="150017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três bandeiras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57422" y="285749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quatro bandeiras</a:t>
            </a:r>
            <a:endParaRPr lang="pt-BR" b="1" dirty="0"/>
          </a:p>
        </p:txBody>
      </p:sp>
      <p:pic>
        <p:nvPicPr>
          <p:cNvPr id="7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928802"/>
            <a:ext cx="1071570" cy="750100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571876"/>
            <a:ext cx="1071570" cy="750100"/>
          </a:xfrm>
          <a:prstGeom prst="rect">
            <a:avLst/>
          </a:prstGeom>
          <a:noFill/>
        </p:spPr>
      </p:pic>
      <p:pic>
        <p:nvPicPr>
          <p:cNvPr id="9" name="Picture 6" descr="http://upload.wikimedia.org/wikipedia/commons/4/44/Bandeira_de_Santa_Maria_(RS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3571876"/>
            <a:ext cx="928694" cy="6784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571876"/>
            <a:ext cx="1071570" cy="750100"/>
          </a:xfrm>
          <a:prstGeom prst="rect">
            <a:avLst/>
          </a:prstGeom>
          <a:noFill/>
        </p:spPr>
      </p:pic>
      <p:sp>
        <p:nvSpPr>
          <p:cNvPr id="11" name="CaixaDeTexto 10"/>
          <p:cNvSpPr txBox="1"/>
          <p:nvPr/>
        </p:nvSpPr>
        <p:spPr>
          <a:xfrm>
            <a:off x="4714876" y="714356"/>
            <a:ext cx="64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lions</a:t>
            </a:r>
            <a:endParaRPr lang="pt-BR" dirty="0"/>
          </a:p>
        </p:txBody>
      </p:sp>
      <p:pic>
        <p:nvPicPr>
          <p:cNvPr id="14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602355"/>
            <a:ext cx="1214446" cy="689573"/>
          </a:xfrm>
          <a:prstGeom prst="rect">
            <a:avLst/>
          </a:prstGeom>
          <a:noFill/>
        </p:spPr>
      </p:pic>
      <p:pic>
        <p:nvPicPr>
          <p:cNvPr id="15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1959677"/>
            <a:ext cx="1214446" cy="689573"/>
          </a:xfrm>
          <a:prstGeom prst="rect">
            <a:avLst/>
          </a:prstGeom>
          <a:noFill/>
        </p:spPr>
      </p:pic>
      <p:pic>
        <p:nvPicPr>
          <p:cNvPr id="16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5" y="3571876"/>
            <a:ext cx="1268821" cy="7204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571480"/>
            <a:ext cx="1071570" cy="750100"/>
          </a:xfrm>
          <a:prstGeom prst="rect">
            <a:avLst/>
          </a:prstGeom>
          <a:noFill/>
        </p:spPr>
      </p:pic>
      <p:pic>
        <p:nvPicPr>
          <p:cNvPr id="3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928802"/>
            <a:ext cx="1122596" cy="785818"/>
          </a:xfrm>
          <a:prstGeom prst="rect">
            <a:avLst/>
          </a:prstGeom>
          <a:noFill/>
        </p:spPr>
      </p:pic>
      <p:pic>
        <p:nvPicPr>
          <p:cNvPr id="4" name="Picture 6" descr="http://upload.wikimedia.org/wikipedia/commons/4/44/Bandeira_de_Santa_Maria_(RS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5572140"/>
            <a:ext cx="857256" cy="6262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8" descr="https://encrypted-tbn3.gstatic.com/images?q=tbn:ANd9GcSndM6TIueLY1bkuiwQVnaicG-kI6tzAJxSyz-5n70Kpbo7Wbu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08" y="5500702"/>
            <a:ext cx="1214446" cy="808159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2428860" y="214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duas bandeiras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28860" y="1500174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três bandeiras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2357422" y="285749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quatro bandeiras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2500298" y="485776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Montagem de cinco bandeiras</a:t>
            </a:r>
            <a:endParaRPr lang="pt-BR" b="1" dirty="0"/>
          </a:p>
        </p:txBody>
      </p:sp>
      <p:pic>
        <p:nvPicPr>
          <p:cNvPr id="10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928802"/>
            <a:ext cx="1071570" cy="750100"/>
          </a:xfrm>
          <a:prstGeom prst="rect">
            <a:avLst/>
          </a:prstGeom>
          <a:noFill/>
        </p:spPr>
      </p:pic>
      <p:pic>
        <p:nvPicPr>
          <p:cNvPr id="11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5500702"/>
            <a:ext cx="1071570" cy="750100"/>
          </a:xfrm>
          <a:prstGeom prst="rect">
            <a:avLst/>
          </a:prstGeom>
          <a:noFill/>
        </p:spPr>
      </p:pic>
      <p:pic>
        <p:nvPicPr>
          <p:cNvPr id="12" name="Picture 2" descr="https://encrypted-tbn3.gstatic.com/images?q=tbn:ANd9GcTUbYGPMpSGRNNfEJamCtY2mXBUY_tJmCSVeG5W8zcgmDziYH1R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3571876"/>
            <a:ext cx="1071570" cy="750100"/>
          </a:xfrm>
          <a:prstGeom prst="rect">
            <a:avLst/>
          </a:prstGeom>
          <a:noFill/>
        </p:spPr>
      </p:pic>
      <p:pic>
        <p:nvPicPr>
          <p:cNvPr id="13" name="Picture 6" descr="http://upload.wikimedia.org/wikipedia/commons/4/44/Bandeira_de_Santa_Maria_(RS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71604" y="3571876"/>
            <a:ext cx="928694" cy="6784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5500702"/>
            <a:ext cx="1020542" cy="714380"/>
          </a:xfrm>
          <a:prstGeom prst="rect">
            <a:avLst/>
          </a:prstGeom>
          <a:noFill/>
        </p:spPr>
      </p:pic>
      <p:pic>
        <p:nvPicPr>
          <p:cNvPr id="15" name="Picture 4" descr="https://encrypted-tbn2.gstatic.com/images?q=tbn:ANd9GcSXfrDCRBBumU9Ix1UAne8E9EtJ9kTDeH09C__coUbyPhROTJ89G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571876"/>
            <a:ext cx="1071570" cy="750100"/>
          </a:xfrm>
          <a:prstGeom prst="rect">
            <a:avLst/>
          </a:prstGeom>
          <a:noFill/>
        </p:spPr>
      </p:pic>
      <p:sp>
        <p:nvSpPr>
          <p:cNvPr id="17" name="CaixaDeTexto 16"/>
          <p:cNvSpPr txBox="1"/>
          <p:nvPr/>
        </p:nvSpPr>
        <p:spPr>
          <a:xfrm>
            <a:off x="5000628" y="2071678"/>
            <a:ext cx="646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lions</a:t>
            </a:r>
            <a:endParaRPr lang="pt-BR" dirty="0"/>
          </a:p>
        </p:txBody>
      </p:sp>
      <p:pic>
        <p:nvPicPr>
          <p:cNvPr id="20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72066" y="1959677"/>
            <a:ext cx="1214446" cy="689573"/>
          </a:xfrm>
          <a:prstGeom prst="rect">
            <a:avLst/>
          </a:prstGeom>
          <a:noFill/>
        </p:spPr>
      </p:pic>
      <p:pic>
        <p:nvPicPr>
          <p:cNvPr id="21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571480"/>
            <a:ext cx="1214446" cy="689573"/>
          </a:xfrm>
          <a:prstGeom prst="rect">
            <a:avLst/>
          </a:prstGeom>
          <a:noFill/>
        </p:spPr>
      </p:pic>
      <p:pic>
        <p:nvPicPr>
          <p:cNvPr id="22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7884" y="3571876"/>
            <a:ext cx="1214446" cy="689573"/>
          </a:xfrm>
          <a:prstGeom prst="rect">
            <a:avLst/>
          </a:prstGeom>
          <a:noFill/>
        </p:spPr>
      </p:pic>
      <p:pic>
        <p:nvPicPr>
          <p:cNvPr id="23" name="Picture 2" descr="http://3.bp.blogspot.com/-hBI9BgzQHBs/TnQaBWD0f1I/AAAAAAAAAaY/4vN4xtf4kWM/s1600/_bandeira+lion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40" y="5500702"/>
            <a:ext cx="1214446" cy="68957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75282" cy="1454410"/>
          </a:xfrm>
        </p:spPr>
        <p:txBody>
          <a:bodyPr/>
          <a:lstStyle/>
          <a:p>
            <a:pPr algn="ctr"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Organização de uma assembléia: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pt-B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876799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None/>
              <a:defRPr/>
            </a:pPr>
            <a:r>
              <a:rPr lang="pt-BR" sz="1800" dirty="0" smtClean="0"/>
              <a:t>	</a:t>
            </a:r>
            <a:r>
              <a:rPr lang="pt-BR" sz="20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g) tribuna de honra</a:t>
            </a:r>
          </a:p>
          <a:p>
            <a:pPr algn="just" eaLnBrk="1" hangingPunct="1">
              <a:buNone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Posição:  deve ser colocada a esquerda da mesa principal (nunca em frente as bandeiras)</a:t>
            </a:r>
          </a:p>
          <a:p>
            <a:pPr algn="just" eaLnBrk="1" hangingPunct="1">
              <a:buNone/>
              <a:defRPr/>
            </a:pPr>
            <a:endParaRPr lang="pt-BR" sz="1800" dirty="0" smtClean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20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	h)  verificação acessórios</a:t>
            </a:r>
          </a:p>
          <a:p>
            <a:pPr algn="just" eaLnBrk="1" hangingPunct="1">
              <a:buNone/>
              <a:defRPr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  sino, estandarte, medalhão, brindes, mimos (</a:t>
            </a:r>
            <a:r>
              <a:rPr lang="pt-BR" sz="1800" i="1" dirty="0" smtClean="0">
                <a:latin typeface="Arial" pitchFamily="34" charset="0"/>
                <a:cs typeface="Arial" pitchFamily="34" charset="0"/>
              </a:rPr>
              <a:t>ver quem entrega e para quem, não   deixar para ultima hora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) prever lugar para  bandeira/estandartes de visitantes.</a:t>
            </a:r>
          </a:p>
          <a:p>
            <a:pPr algn="just" eaLnBrk="1" hangingPunct="1"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i) traje</a:t>
            </a: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Ao ser convidado para um evento protocolar sempre informar-se do traje e vestir-se de acordo com o evento.  </a:t>
            </a: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Quem promove a reunião deve definir o uniforme para companheiros e o traje para os convidados.</a:t>
            </a:r>
          </a:p>
          <a:p>
            <a:pPr algn="just" eaLnBrk="1" hangingPunct="1"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Isto para evitar que ao ir a uma reunião social, se vá de camiseta, ou vice-versa.</a:t>
            </a:r>
          </a:p>
          <a:p>
            <a:pPr>
              <a:defRPr/>
            </a:pPr>
            <a:endParaRPr lang="pt-BR" dirty="0"/>
          </a:p>
        </p:txBody>
      </p:sp>
      <p:pic>
        <p:nvPicPr>
          <p:cNvPr id="8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30350"/>
            <a:ext cx="8748712" cy="4994994"/>
          </a:xfrm>
        </p:spPr>
        <p:txBody>
          <a:bodyPr/>
          <a:lstStyle/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1- </a:t>
            </a:r>
            <a:r>
              <a:rPr lang="pt-BR" sz="2000" b="1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Localização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deve ter ampla vista do salão e dos participantes e também ser vista pelos mesmos</a:t>
            </a:r>
          </a:p>
          <a:p>
            <a:pPr lvl="0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2- </a:t>
            </a:r>
            <a:r>
              <a:rPr lang="pt-BR" sz="2000" b="1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Número de lugares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–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em torno de 7 a 9, de preferência impar, neste caso  o    presidente assume o centro da mesma.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3- </a:t>
            </a:r>
            <a:r>
              <a:rPr lang="pt-BR" sz="2000" b="1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Quem preside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–  sempre é presidida pela maior autoridade promotora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i="1" dirty="0" smtClean="0"/>
              <a:t>Reunião de CG será presidida pelo seu Presidente do CG; de Distrito, pelo Governador; de Região, pelo Presidente de Região; de Divisão, pelo presidente de divisão e no clube  pelo Presidente do Clube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67544" y="260648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Mesa principal</a:t>
            </a:r>
          </a:p>
        </p:txBody>
      </p:sp>
      <p:pic>
        <p:nvPicPr>
          <p:cNvPr id="8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Mesa 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principal</a:t>
            </a:r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468314" y="1700214"/>
            <a:ext cx="8496175" cy="4465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5000"/>
              <a:defRPr/>
            </a:pPr>
            <a:endParaRPr lang="pt-BR" sz="1400" dirty="0">
              <a:effectLst>
                <a:outerShdw blurRad="38100" dist="38100" dir="2700000" algn="tl">
                  <a:srgbClr val="003366"/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0" y="1214422"/>
            <a:ext cx="878497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 </a:t>
            </a:r>
          </a:p>
          <a:p>
            <a:r>
              <a:rPr lang="pt-BR" dirty="0" smtClean="0"/>
              <a:t> </a:t>
            </a:r>
          </a:p>
          <a:p>
            <a:pPr lvl="0"/>
            <a:r>
              <a:rPr lang="pt-BR" b="1" dirty="0" smtClean="0">
                <a:latin typeface="Arial" pitchFamily="34" charset="0"/>
                <a:cs typeface="Arial" pitchFamily="34" charset="0"/>
              </a:rPr>
              <a:t>4- </a:t>
            </a:r>
            <a:r>
              <a:rPr lang="pt-BR" sz="2000" b="1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Posições na mesa </a:t>
            </a:r>
          </a:p>
          <a:p>
            <a:r>
              <a:rPr lang="pt-BR" sz="2000" dirty="0" smtClean="0"/>
              <a:t>O diretor social e ou mestre de cerimônias convida o presidente a assumir o seu lugar ao centro da mesa.</a:t>
            </a:r>
          </a:p>
          <a:p>
            <a:r>
              <a:rPr lang="pt-BR" sz="2000" dirty="0" smtClean="0"/>
              <a:t> As pessoas são colocadas à mesa a partir do centro, à direita e à esquerda do centro (direita e esquerda da quem está sentada à mesa e não de que está no auditório).</a:t>
            </a:r>
          </a:p>
          <a:p>
            <a:pPr lvl="0"/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 Visita Oficial do Governador é ele que senta à direita do Presidente 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é o primeiro a ser chamado depois do presidente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Recomendamos não convidar Palestrantes em Visita Oficial, pois ai o Orador sentará à esquerda.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Caso o  orador oficial este tiver cargo maior que o governador,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este vai a   direita do presidente,  e o governador a esquerda, depois segue sucessivamente conforme precedência.</a:t>
            </a:r>
          </a:p>
          <a:p>
            <a:r>
              <a:rPr lang="pt-BR" dirty="0" smtClean="0"/>
              <a:t> 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10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7200" b="1" dirty="0" smtClean="0">
                <a:latin typeface="Arial" pitchFamily="34" charset="0"/>
                <a:cs typeface="Arial" pitchFamily="34" charset="0"/>
              </a:rPr>
              <a:t>O que é protocolo?</a:t>
            </a:r>
          </a:p>
          <a:p>
            <a:pPr>
              <a:lnSpc>
                <a:spcPct val="170000"/>
              </a:lnSpc>
              <a:buNone/>
            </a:pPr>
            <a:r>
              <a:rPr lang="pt-BR" sz="4400" dirty="0" smtClean="0"/>
              <a:t>		</a:t>
            </a:r>
          </a:p>
          <a:p>
            <a:pPr>
              <a:lnSpc>
                <a:spcPct val="170000"/>
              </a:lnSpc>
              <a:buNone/>
            </a:pPr>
            <a:endParaRPr lang="pt-BR" sz="4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t-BR" sz="6400" b="1" i="1" dirty="0" smtClean="0"/>
              <a:t>   PROTOCOLO - é o instrumento de suporte ao cerimonial, em que são estabelecidas regras de conduta, a serem seguidas, com o propósito de ordenar e evitar constrangimento entre autoridades que participam da cerimônia.</a:t>
            </a:r>
            <a:endParaRPr lang="pt-BR" sz="6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lnSpc>
                <a:spcPct val="170000"/>
              </a:lnSpc>
              <a:buNone/>
            </a:pPr>
            <a:r>
              <a:rPr lang="pt-BR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Segundo a autora Gilda Fleury Meirelles, </a:t>
            </a:r>
            <a:r>
              <a:rPr lang="pt-BR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cerimonial e o protocolo, atividades de Relações Públicas,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são </a:t>
            </a: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desconhecidos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 de grande parte dos profissionais.  Isso é </a:t>
            </a: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inadmissível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levando-se em conta de que se trata de assunto regulamentado por </a:t>
            </a: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leis, decretos, normas e regras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70000"/>
              </a:lnSpc>
              <a:buNone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  Devemos entender que as</a:t>
            </a:r>
            <a:r>
              <a:rPr lang="pt-BR" sz="7200" i="1" dirty="0" smtClean="0">
                <a:latin typeface="Arial" pitchFamily="34" charset="0"/>
                <a:cs typeface="Arial" pitchFamily="34" charset="0"/>
              </a:rPr>
              <a:t> atividades de </a:t>
            </a:r>
            <a:r>
              <a:rPr lang="pt-BR" sz="7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Relações Públicas </a:t>
            </a:r>
            <a:r>
              <a:rPr lang="pt-BR" sz="7200" i="1" dirty="0" smtClean="0">
                <a:latin typeface="Arial" pitchFamily="34" charset="0"/>
                <a:cs typeface="Arial" pitchFamily="34" charset="0"/>
              </a:rPr>
              <a:t>são um conjunto de técnicas que se empregam  para criar e firmar o conceito de boa imagem das organizações, entre elas a etiqueta o cerimonial e o protocolo.</a:t>
            </a:r>
          </a:p>
          <a:p>
            <a:pPr>
              <a:lnSpc>
                <a:spcPct val="170000"/>
              </a:lnSpc>
              <a:buNone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	</a:t>
            </a:r>
            <a:endParaRPr lang="pt-BR" sz="7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		</a:t>
            </a:r>
            <a:endParaRPr lang="pt-BR" sz="7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  <a:buNone/>
            </a:pPr>
            <a:endParaRPr lang="pt-BR" sz="7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1429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DEFINIÇÕES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http://www.sgex.eb.mil.br/images/stories/vademercum/vademercum19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642918"/>
            <a:ext cx="8229600" cy="2485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3500438"/>
            <a:ext cx="9144000" cy="313932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Legenda: 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Presidente do ato ou maior autoridade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– Segunda maior autoridade)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– Terceira autoridade na precedência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– Quarta autoridade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– n, n’ – ordem em que continua a montagem, para mesas de 7 lugares, 9 lugares, etc.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Obs. Não esquecer  que o anfitrião faz parte da mesa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8229600" cy="581772"/>
          </a:xfrm>
        </p:spPr>
        <p:txBody>
          <a:bodyPr>
            <a:normAutofit fontScale="90000"/>
          </a:bodyPr>
          <a:lstStyle/>
          <a:p>
            <a:r>
              <a:rPr lang="pt-BR" sz="2000" dirty="0" smtClean="0">
                <a:solidFill>
                  <a:schemeClr val="tx1"/>
                </a:solidFill>
              </a:rPr>
              <a:t>2. Mesa com número par de lugares (para este tipo de mesa deve ser estabelecida uma linha imaginária no centro da mesa).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Espaço Reservado para Conteúdo 3" descr="http://www.sgex.eb.mil.br/images/stories/vademercum/vademercum193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350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14282" y="3643314"/>
            <a:ext cx="9144000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Legenda:</a:t>
            </a: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– Presidente do ato ou maior autoridade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– Segunda maior autoridade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3– Terceira maior autoridade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– n, n’ – continuação da montagem para 8, 10 pessoas, etc. </a:t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Obs. Não esquecer  que o anfitrião faz parte da mesa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214422"/>
            <a:ext cx="8391306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800" dirty="0" smtClean="0"/>
              <a:t>		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Quando da formação da Mesa Principal, as Autoridades Civis, sempre serão colocadas após o Governador, pois a reunião é de LIONS, se presentes intercalar com dirigentes leonisticos.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	Localização das mulheres - na composição da Mesa Principal, as esposas dos maridos sentados à direita do Presidente  sentarão à sua direita e as do lado esquerdo à esquerda do marido.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pt-B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Lembramos que não se deixa uma senhora em ponta de mesa, neste caso o último casal troca de lugar.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Protocolo para domadoras</a:t>
            </a:r>
          </a:p>
          <a:p>
            <a:pPr>
              <a:buNone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		Como não há um protocolo definido, usa-se o mesmo de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lions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. (assim a domadora do presidente ou do governador é que preside a reunião)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67544" y="332656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Mesa principal</a:t>
            </a:r>
          </a:p>
        </p:txBody>
      </p:sp>
      <p:pic>
        <p:nvPicPr>
          <p:cNvPr id="9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357158" y="714356"/>
            <a:ext cx="82296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RECOMENDAÇÕES  PARA  REUNIÕES</a:t>
            </a:r>
            <a:endParaRPr lang="pt-B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sz="3600" dirty="0" smtClean="0"/>
              <a:t> </a:t>
            </a:r>
          </a:p>
          <a:p>
            <a:pPr algn="r">
              <a:defRPr/>
            </a:pPr>
            <a:endParaRPr lang="pt-BR" sz="3600" dirty="0">
              <a:solidFill>
                <a:schemeClr val="folHlink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85754" y="1214422"/>
            <a:ext cx="835824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As reuniões devem ser bem objetivas, praticas, claras, preparadas, protocolares e participativas, com horário determinado. </a:t>
            </a:r>
          </a:p>
          <a:p>
            <a:r>
              <a:rPr lang="pt-BR" sz="2000" dirty="0" smtClean="0"/>
              <a:t>	</a:t>
            </a:r>
          </a:p>
          <a:p>
            <a:r>
              <a:rPr lang="pt-BR" sz="2000" dirty="0" smtClean="0"/>
              <a:t>O mestre de cerimônias é nomeado pelo presidente  e esta nomeação deve ser feita com antecedência para que não surjam imprevistos e deve seguir rigorosamente ao roteiro, se abstendo de  comentários ou improviso ( corre-se risco desnecessário)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 mestre de cerimônias não deve quebrar o protocolo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Lembro que o Protocolo é Oficial, independente de gostar ou não do Dirigente ou Autoridade.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/>
              <a:t>O Mestre de Cerimônias sempre encerra os trabalhos e devolve o colar ao CL  Presidente antes do Governador fazer uso da palavra. 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pt-BR" sz="2000" dirty="0" smtClean="0"/>
              <a:t>em caso de visita do governador, quem dá a palavra ao Governador é o Presidente e não o mestre de cerimônias.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8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060848"/>
            <a:ext cx="83529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		 </a:t>
            </a:r>
          </a:p>
          <a:p>
            <a:r>
              <a:rPr lang="pt-BR" dirty="0" smtClean="0"/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Após a apresentação das Autoridades e Dirigentes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Leonísticos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não se deve mais mencioná-las, usando-se :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CL Presidente, Dirigentes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Leonísticos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já mencionados pelo Protocolo, Leões,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CaL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Domadoras, LEOS, ou...  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Em saudado o CL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Fulano de Tal,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saúdo os demais Dirigentes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Leonísticos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já mencionados, e saudando a maior Autoridade Civil, Militar ou Eclesiástica, saúdo as demais autoridades presentes.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99592" y="14127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339752" y="692696"/>
            <a:ext cx="4453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RECOMENDAÇÕES  PARA  REUNIÕES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1285860"/>
            <a:ext cx="83536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Quando usar da palavra a primeira pessoa a ser citada é o presidente da assembleia     e não a maior autoridade.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Ex: em reunião de clube sempre começar com Cl Presidente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      Na de Distrito começar com  Cl Governador,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 Presidente é que fala por último, agradece quem trabalhou, quem nos visitou e também passa a palavra a quem for proferir a Oração pelo Brasil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.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 Sino deverá permanecer  em poder do Presidente durante todo o transcurso da assembleia (jamais poderá ser entregue ao Mestre de Cerimônia, Diretor Social ou outro participante, nem mesmo para o governador).</a:t>
            </a:r>
          </a:p>
          <a:p>
            <a:r>
              <a:rPr lang="pt-BR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</a:t>
            </a:r>
            <a:r>
              <a:rPr lang="pt-B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Na cerimônia de posse de novos CCLL e na visita do Governador, ou com visitantes, o Mestre de Cerimônia deverá solicitar aos CCLL que façam a auto-apresentação, começando sempre  pelo associado a esquerda do Presidente.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339752" y="692696"/>
            <a:ext cx="4453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RECOMENDAÇÕES  PARA  REUNIÕES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472" y="1000108"/>
            <a:ext cx="8429684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	Após iniciado o Protocolo o Dirigente ou Autoridade que chegar atrasado não irá para a Mesa, mas deveremos mencioná-lo.( espera-se concluir quem está falando, depois  se anuncia)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Logicamente que se avisar que chegará atrasado, devemos guardar o seu lugar, mencionando o motivo, quando da composição da mesa.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Sempre ponham como Mestre de Cerimônias em festividades grandes ou de mais importância, companheiros que conheçam o maior número de CCLL e praxes leonisticas. Os outros CCLL deverão treinar a MC em Festas ou Eventos menores, para adquirirem conhecimentos e pratica.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i="1" dirty="0" smtClean="0"/>
              <a:t>Mestre de Cerimônias é a pessoa encarregada de fazer a locução da solenidade, não devendo ser confundido com o </a:t>
            </a:r>
            <a:r>
              <a:rPr lang="pt-BR" sz="2000" i="1" dirty="0" err="1" smtClean="0"/>
              <a:t>Cerimonialista</a:t>
            </a:r>
            <a:r>
              <a:rPr lang="pt-BR" sz="2000" i="1" dirty="0" smtClean="0"/>
              <a:t>, (</a:t>
            </a:r>
            <a:r>
              <a:rPr lang="pt-BR" sz="2000" i="1" dirty="0" err="1" smtClean="0"/>
              <a:t>Cerimonialista</a:t>
            </a:r>
            <a:r>
              <a:rPr lang="pt-BR" sz="2000" i="1" dirty="0" smtClean="0"/>
              <a:t> é a pessoa responsável pelo cumprimento das normas protocolares)) </a:t>
            </a:r>
            <a:endParaRPr lang="pt-BR" sz="2000" dirty="0" smtClean="0"/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Orientar o Diretor Social para designar um garçom para a Mesa Principal.</a:t>
            </a:r>
          </a:p>
          <a:p>
            <a:r>
              <a:rPr lang="pt-BR" dirty="0" smtClean="0"/>
              <a:t> </a:t>
            </a:r>
          </a:p>
          <a:p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785918" y="500042"/>
            <a:ext cx="4453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RECOMENDAÇÕES  PARA  REUNIÕES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00034" y="714356"/>
            <a:ext cx="807249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participação do Mestre de Cerimônias é imprescindível numa solenidade que se queira dar um tom oficial (clássico) ao evento.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Mestre de Cerimônias deverá ter </a:t>
            </a:r>
            <a:r>
              <a:rPr kumimoji="0" lang="pt-BR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boa voz, boa dicção e boa leitura</a:t>
            </a: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Faz-se necessário familiarizar-se com o que irá acontecer no evento, redigir com os coordenadores o “Script” e a relação das autoridades, pela ordem de precedência.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 seu bom desempenho, dependerá o sucesso do evento. Ter conhecimento do cerimonial público e iniciativa, são requisitos do Mestre de Cerimônias.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 necessário cuidar da aparência: Roupas bem alinhadas, asseio corporal, cabelos bem cuidados, postura correta. Ser discreto na apresentação, pois alguns eventos sempre exigem sobriedade e muita segurança. Limitar-se no ato de apresentar a seqüência do evento e não procurar “fazer o show”. O Mestre de Cerimônias não é um “</a:t>
            </a:r>
            <a:r>
              <a:rPr kumimoji="0" lang="pt-BR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Show-man</a:t>
            </a:r>
            <a:r>
              <a:rPr kumimoji="0" lang="pt-BR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”, mas um mediador, controlador da cerimônia.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692696"/>
            <a:ext cx="857256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PROCEDIMENTOS DESACONSELHÁVEIS </a:t>
            </a:r>
            <a:endParaRPr lang="pt-B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 smtClean="0"/>
              <a:t> 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Aumento de vagas na mesa – gera transtorno, não acontece com protocolo </a:t>
            </a:r>
            <a:r>
              <a:rPr 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organizado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    Não cometer o erro de falar ao ouvido do Mestre de Cerimônias ou Diretor   Social, isto atrapalha o Companheiro, quando este estiver usando a palavra,  Não é elegante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     Fazer o programa de reunião em cima da hora, podem ter certeza que vai dar problemas. 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 conversas em paralelo é um desrespeito para os que dela fazem uso, alem de atrasar e tumultuar as reuniões</a:t>
            </a:r>
          </a:p>
          <a:p>
            <a:r>
              <a:rPr lang="pt-BR" dirty="0" smtClean="0"/>
              <a:t> </a:t>
            </a:r>
          </a:p>
          <a:p>
            <a:r>
              <a:rPr lang="pt-BR" dirty="0" smtClean="0"/>
              <a:t>   </a:t>
            </a:r>
          </a:p>
          <a:p>
            <a:endParaRPr lang="pt-BR" dirty="0"/>
          </a:p>
        </p:txBody>
      </p:sp>
      <p:pic>
        <p:nvPicPr>
          <p:cNvPr id="6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"/>
            <a:ext cx="93235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Ordem de precedência:</a:t>
            </a:r>
          </a:p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01 - Presidente Internacional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02 - Ex-Presidente Internacional Imediato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03 - Vice-Presidentes Internacionais (1º e 2º)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04 - Diretores Internacionais (em ordem alfabética pelo sobrenome)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05 - Ex-Presidentes Internacionais (do mais recente para o mais antigo)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06 - Ex-Diretores Internacionais (do mais recente para o mais antigo e em ordem alfabética pelo sobrenome, para os que desempenharam o cargo no mesmo Ano Leonístico).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07 - Presidente do CG - Conselho de Governadores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08 - Governadores dos Distritos (em ordem alfabética pelo sobrenome)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09 - Administrador Executivo da Associação Internacional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10 - Secretário da Associação Internacional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11 - Tesoureiro da Associação Internacional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12 - Ex-Presidentes do Conselho de Governadores (do mais recente para o mais antigo)</a:t>
            </a:r>
            <a:b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75656" y="836712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Protocolo de Lions Internacional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369032" cy="12961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0"/>
            <a:ext cx="8147248" cy="99672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DEFINIÇÕES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38912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              Segundo Célia Ribeiro, a observância do protocolo é o ponto central do cerimonial, sendo este uma sequencia de acontecimentos que resultam em um evento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BR" sz="1600" i="1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pt-BR" sz="1600" i="1" dirty="0" smtClean="0">
                <a:latin typeface="Arial" pitchFamily="34" charset="0"/>
                <a:cs typeface="Arial" pitchFamily="34" charset="0"/>
              </a:rPr>
              <a:t>Definindo:</a:t>
            </a:r>
          </a:p>
          <a:p>
            <a:pPr>
              <a:lnSpc>
                <a:spcPct val="170000"/>
              </a:lnSpc>
              <a:buNone/>
            </a:pPr>
            <a:r>
              <a:rPr lang="pt-BR" sz="1600" i="1" dirty="0" smtClean="0">
                <a:latin typeface="Arial" pitchFamily="34" charset="0"/>
                <a:cs typeface="Arial" pitchFamily="34" charset="0"/>
              </a:rPr>
              <a:t> Etiqueta, é um conjunto de regras de boas maneiras, que resultam do comportamento das pessoas </a:t>
            </a:r>
            <a:r>
              <a:rPr lang="pt-BR" sz="1600" dirty="0" smtClean="0"/>
              <a:t>e que indicam a ordem de precedência e de usos a serem observados em eventos, públicos ou não.</a:t>
            </a:r>
          </a:p>
          <a:p>
            <a:pPr>
              <a:lnSpc>
                <a:spcPct val="170000"/>
              </a:lnSpc>
              <a:buNone/>
            </a:pPr>
            <a:r>
              <a:rPr lang="pt-BR" sz="1600" dirty="0" smtClean="0"/>
              <a:t>CERIMONIAL - é o conjunto de formalidades (regras e normas) a serem seguidas na organização de uma cerimônia oficial, em especial, definindo a sua seqüência lógica e regulando os diversos atos que a compõem.</a:t>
            </a:r>
          </a:p>
          <a:p>
            <a:pPr>
              <a:lnSpc>
                <a:spcPct val="170000"/>
              </a:lnSpc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O protocolo, por sua vez, surgiu para </a:t>
            </a:r>
            <a:r>
              <a:rPr lang="pt-BR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regulamentar o cerimonial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estabelecendo posições e tratamento para cada personalidade, para isso, é necessário que o responsável pela organização do evento, conheça as leis, decretos, normas e regras que </a:t>
            </a:r>
            <a:r>
              <a:rPr lang="pt-BR" sz="1600" i="1" dirty="0" smtClean="0">
                <a:latin typeface="Arial" pitchFamily="34" charset="0"/>
                <a:cs typeface="Arial" pitchFamily="34" charset="0"/>
              </a:rPr>
              <a:t>regularizam o cerimonial e o protocolo</a:t>
            </a:r>
            <a:endParaRPr lang="pt-BR" sz="1600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764704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13 - Ex-Governadores Imediatos de Distrito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14 - Vice-Governadores de Distritos eleitos (em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15 - Ex-Governadores de Distritos (do mais recente para o mais antigo, e em ordem alfabética pelo sobrenome, para os que exerceram o cargo no mesmo Ano Leonístico)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16 - Secretário do Distrito Múltiplo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17 - Tesoureiro do Distrito Múltiplo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18 - Secretários de Distritos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19 - Tesoureiros de Distritos (em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20 - Presidentes de Regiões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21 - Presidentes de Divisões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22 - Coordenador de GLT (**) – GMT (**) - LCIF (***) </a:t>
            </a:r>
            <a:r>
              <a:rPr lang="pt-BR" b="1" i="1" dirty="0" smtClean="0">
                <a:latin typeface="Arial" pitchFamily="34" charset="0"/>
                <a:cs typeface="Arial" pitchFamily="34" charset="0"/>
              </a:rPr>
              <a:t>(**) </a:t>
            </a:r>
            <a:r>
              <a:rPr lang="pt-BR" sz="1400" i="1" dirty="0" smtClean="0">
                <a:latin typeface="Arial" pitchFamily="34" charset="0"/>
                <a:cs typeface="Arial" pitchFamily="34" charset="0"/>
              </a:rPr>
              <a:t>– Decisão da Diretoria Internacional de 04/07/2011 em </a:t>
            </a:r>
            <a:r>
              <a:rPr lang="pt-BR" sz="1400" i="1" dirty="0" err="1" smtClean="0">
                <a:latin typeface="Arial" pitchFamily="34" charset="0"/>
                <a:cs typeface="Arial" pitchFamily="34" charset="0"/>
              </a:rPr>
              <a:t>HongKong</a:t>
            </a:r>
            <a:r>
              <a:rPr lang="pt-BR" sz="1400" i="1" dirty="0" smtClean="0">
                <a:latin typeface="Arial" pitchFamily="34" charset="0"/>
                <a:cs typeface="Arial" pitchFamily="34" charset="0"/>
              </a:rPr>
              <a:t>; 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400" i="1" dirty="0" smtClean="0">
                <a:latin typeface="Arial" pitchFamily="34" charset="0"/>
                <a:cs typeface="Arial" pitchFamily="34" charset="0"/>
              </a:rPr>
              <a:t>(***) – Orientação do Gerente da Divisão de Relações Públicas LCI,</a:t>
            </a:r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23- Assessores Distritais (em ordem alfabética pelo sobrenome)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24 - Presidentes de Clubes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25 - Ex-Presidentes imediatos de Clubes (em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26 - Vice-Presidentes de Clubes (1º, 2º e 3º 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27- Secretários de Clubes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28 - Tesoureiros de Clubes ( em ordem alfabética pelo sobrenome)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29 - Ex-Presidentes de Clubes ( do mais recente para o mais antigo e em ordem alfabética pelo sobrenome, para os que exerceram o cargo no mesmo Ano Leonístico)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latin typeface="Arial" pitchFamily="34" charset="0"/>
                <a:cs typeface="Arial" pitchFamily="34" charset="0"/>
              </a:rPr>
              <a:t>30 - Representantes da Sede Internacional</a:t>
            </a:r>
            <a:br>
              <a:rPr lang="pt-BR" dirty="0" smtClean="0">
                <a:latin typeface="Arial" pitchFamily="34" charset="0"/>
                <a:cs typeface="Arial" pitchFamily="34" charset="0"/>
              </a:rPr>
            </a:b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64096" cy="818091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1403648" y="188640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Protocolo de Lions Internacional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571604" y="714356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Protocolo de Visita do Governador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1484784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Presidente do Clube anfitrião –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Governador do Ano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PDG se houver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2º Vice-Presidente do Conselho de Gov. DM-LD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Ex-Presidente do Conselho de Governadores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Ex-Governador Imediato e Presidente do Comitê de Honra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1ª Vice-Governadora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2º Vice-Governador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Ex-Governadores - em ordem decrescente de AL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Secretário do Distrito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Tesoureiro do Distrito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Presidente de Região – tem precedência o(a) CL(CaL) da área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Presidente de Divisão – tem precedência o(a) CL(CaL) da área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Coordenador de GLT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(**)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– GMT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(**)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- LCIF </a:t>
            </a:r>
            <a:r>
              <a:rPr lang="pt-BR" i="1" dirty="0" smtClean="0">
                <a:latin typeface="Arial" pitchFamily="34" charset="0"/>
                <a:cs typeface="Arial" pitchFamily="34" charset="0"/>
              </a:rPr>
              <a:t>(***)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Assessores – por ordem alfabética da Assessoria </a:t>
            </a:r>
          </a:p>
          <a:p>
            <a:r>
              <a:rPr lang="pt-BR" sz="1600" i="1" dirty="0" smtClean="0">
                <a:latin typeface="Arial" pitchFamily="34" charset="0"/>
                <a:cs typeface="Arial" pitchFamily="34" charset="0"/>
              </a:rPr>
              <a:t>(**) – Decisão da Diretoria Internacional de 04/07/2011 em </a:t>
            </a:r>
            <a:r>
              <a:rPr lang="pt-BR" sz="1600" i="1" dirty="0" err="1" smtClean="0">
                <a:latin typeface="Arial" pitchFamily="34" charset="0"/>
                <a:cs typeface="Arial" pitchFamily="34" charset="0"/>
              </a:rPr>
              <a:t>HongKong</a:t>
            </a:r>
            <a:r>
              <a:rPr lang="pt-BR" sz="1600" i="1" dirty="0" smtClean="0">
                <a:latin typeface="Arial" pitchFamily="34" charset="0"/>
                <a:cs typeface="Arial" pitchFamily="34" charset="0"/>
              </a:rPr>
              <a:t>;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i="1" dirty="0" smtClean="0">
                <a:latin typeface="Arial" pitchFamily="34" charset="0"/>
                <a:cs typeface="Arial" pitchFamily="34" charset="0"/>
              </a:rPr>
              <a:t>(***) – Orientação do Gerente da Divisão de Relações Públicas LCI,Presidentes de clubes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i="1" dirty="0" smtClean="0">
                <a:latin typeface="Arial" pitchFamily="34" charset="0"/>
                <a:cs typeface="Arial" pitchFamily="34" charset="0"/>
              </a:rPr>
              <a:t>Presidentes de  Clubes </a:t>
            </a:r>
          </a:p>
          <a:p>
            <a:r>
              <a:rPr lang="pt-BR" sz="1600" i="1" dirty="0" smtClean="0">
                <a:latin typeface="Arial" pitchFamily="34" charset="0"/>
                <a:cs typeface="Arial" pitchFamily="34" charset="0"/>
              </a:rPr>
              <a:t>Presidentes de Leo Clubes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5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369032" cy="12961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928670"/>
            <a:ext cx="6625083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bg2">
                    <a:lumMod val="25000"/>
                  </a:schemeClr>
                </a:solidFill>
              </a:rPr>
              <a:t>PROTOCOLO ASSEMBLEIA FESTIVA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sz="2400" dirty="0" smtClean="0"/>
              <a:t>Como proceder, estando já a mesa formada.</a:t>
            </a:r>
            <a:endParaRPr lang="pt-BR" sz="2400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01608" cy="3096344"/>
          </a:xfrm>
        </p:spPr>
        <p:txBody>
          <a:bodyPr>
            <a:normAutofit/>
          </a:bodyPr>
          <a:lstStyle/>
          <a:p>
            <a:pPr algn="ctr"/>
            <a:r>
              <a:rPr lang="pt-BR" sz="2800" smtClean="0"/>
              <a:t>Uma assembleia </a:t>
            </a:r>
            <a:r>
              <a:rPr lang="pt-BR" sz="2800" dirty="0" smtClean="0"/>
              <a:t>de sucesso , começa </a:t>
            </a:r>
            <a:r>
              <a:rPr lang="pt-BR" sz="2800" smtClean="0"/>
              <a:t>pelo protocolo.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Muito Obrigado!</a:t>
            </a:r>
            <a:endParaRPr lang="pt-BR" sz="4400" dirty="0"/>
          </a:p>
        </p:txBody>
      </p:sp>
      <p:pic>
        <p:nvPicPr>
          <p:cNvPr id="6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DEFINIÇÕES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QUANDO DEVEMOS USAR O PROTOCOLO:</a:t>
            </a:r>
          </a:p>
          <a:p>
            <a:pPr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SEMPRE, 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pois o cerimonial e etiqueta  estão sempre presente no evento , quer oficial ou não.</a:t>
            </a:r>
          </a:p>
          <a:p>
            <a:endParaRPr lang="pt-BR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pt-BR" sz="2800" dirty="0" smtClean="0"/>
              <a:t>DEFINIÇÕES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Para que serve o protocolo?</a:t>
            </a:r>
          </a:p>
          <a:p>
            <a:pPr>
              <a:buNone/>
            </a:pPr>
            <a:endParaRPr lang="pt-BR" sz="1800" dirty="0" smtClean="0"/>
          </a:p>
          <a:p>
            <a:pPr>
              <a:lnSpc>
                <a:spcPct val="150000"/>
              </a:lnSpc>
              <a:buNone/>
            </a:pPr>
            <a:r>
              <a:rPr lang="pt-BR" sz="1800" dirty="0" smtClean="0"/>
              <a:t>		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No setor governamental, o Protocolo rege o cerimonial adotado nas relações e recepções entre Soberanos, Chefes de Estados, Ministros e Diplomatas. </a:t>
            </a:r>
          </a:p>
          <a:p>
            <a:pPr>
              <a:lnSpc>
                <a:spcPct val="15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lnSpc>
                <a:spcPct val="15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	No mundo Leonístico a palavra </a:t>
            </a:r>
            <a:r>
              <a:rPr lang="pt-BR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Protocolo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diz respeito aos nossos Diretores </a:t>
            </a:r>
            <a:r>
              <a:rPr lang="pt-BR" sz="1800" dirty="0" err="1" smtClean="0">
                <a:latin typeface="Arial" pitchFamily="34" charset="0"/>
                <a:cs typeface="Arial" pitchFamily="34" charset="0"/>
              </a:rPr>
              <a:t>Leonísticos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e Dirigentes em todos os níveis.</a:t>
            </a:r>
          </a:p>
          <a:p>
            <a:pPr>
              <a:lnSpc>
                <a:spcPct val="150000"/>
              </a:lnSpc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 smtClean="0"/>
              <a:t>ORGANIZAÇÃO DE UMA ASSEMBLÉIA, em qualquer nível (clube, conselho, convenção)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r>
              <a:rPr lang="pt-BR" b="1" dirty="0" smtClean="0"/>
              <a:t>Primeiramente faremos um </a:t>
            </a:r>
            <a:r>
              <a:rPr lang="pt-BR" b="1" dirty="0" err="1" smtClean="0"/>
              <a:t>check</a:t>
            </a:r>
            <a:r>
              <a:rPr lang="pt-BR" b="1" dirty="0" smtClean="0"/>
              <a:t> </a:t>
            </a:r>
            <a:r>
              <a:rPr lang="pt-BR" b="1" dirty="0" err="1" smtClean="0"/>
              <a:t>list</a:t>
            </a:r>
            <a:r>
              <a:rPr lang="pt-BR" b="1" dirty="0" smtClean="0"/>
              <a:t> para o evento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 </a:t>
            </a:r>
          </a:p>
          <a:p>
            <a:r>
              <a:rPr lang="pt-BR" b="1" dirty="0" smtClean="0"/>
              <a:t>FICHA PARA ORGANIZAÇÃO DE EVENTO</a:t>
            </a:r>
            <a:endParaRPr lang="pt-BR" dirty="0" smtClean="0"/>
          </a:p>
          <a:p>
            <a:r>
              <a:rPr lang="pt-BR" dirty="0" smtClean="0"/>
              <a:t>Nome do Evento:</a:t>
            </a:r>
          </a:p>
          <a:p>
            <a:r>
              <a:rPr lang="pt-BR" dirty="0" smtClean="0"/>
              <a:t>Data:</a:t>
            </a:r>
          </a:p>
          <a:p>
            <a:r>
              <a:rPr lang="pt-BR" dirty="0" smtClean="0"/>
              <a:t>Horário:</a:t>
            </a:r>
          </a:p>
          <a:p>
            <a:r>
              <a:rPr lang="pt-BR" dirty="0" smtClean="0"/>
              <a:t>Promoção:</a:t>
            </a:r>
          </a:p>
          <a:p>
            <a:r>
              <a:rPr lang="pt-BR" dirty="0" smtClean="0"/>
              <a:t>Apoio:</a:t>
            </a:r>
          </a:p>
          <a:p>
            <a:r>
              <a:rPr lang="pt-BR" dirty="0" smtClean="0"/>
              <a:t>Contatos:</a:t>
            </a:r>
          </a:p>
          <a:p>
            <a:r>
              <a:rPr lang="pt-BR" dirty="0" smtClean="0"/>
              <a:t>Local: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pt-BR" b="1" dirty="0" smtClean="0"/>
              <a:t>CHECK LIST</a:t>
            </a:r>
            <a:endParaRPr lang="pt-BR" dirty="0" smtClean="0"/>
          </a:p>
          <a:p>
            <a:r>
              <a:rPr lang="pt-BR" dirty="0" smtClean="0"/>
              <a:t>Instrumento útil no controle e planejamento é a elaboração do </a:t>
            </a:r>
            <a:r>
              <a:rPr lang="pt-BR" dirty="0" err="1" smtClean="0"/>
              <a:t>check</a:t>
            </a:r>
            <a:r>
              <a:rPr lang="pt-BR" dirty="0" smtClean="0"/>
              <a:t> </a:t>
            </a:r>
            <a:r>
              <a:rPr lang="pt-BR" dirty="0" err="1" smtClean="0"/>
              <a:t>list</a:t>
            </a:r>
            <a:r>
              <a:rPr lang="pt-BR" dirty="0" smtClean="0"/>
              <a:t>, conteúdo o que será necessário ao evento, desde o início até o seu término.</a:t>
            </a:r>
          </a:p>
          <a:p>
            <a:r>
              <a:rPr lang="pt-BR" b="1" dirty="0" smtClean="0"/>
              <a:t>MATERIAL NECESSÁRIO – CHECK-LIST</a:t>
            </a:r>
            <a:endParaRPr lang="pt-BR" dirty="0" smtClean="0"/>
          </a:p>
          <a:p>
            <a:r>
              <a:rPr lang="pt-BR" dirty="0" smtClean="0"/>
              <a:t>( )Banner</a:t>
            </a:r>
          </a:p>
          <a:p>
            <a:r>
              <a:rPr lang="pt-BR" dirty="0" smtClean="0"/>
              <a:t>( )Som</a:t>
            </a:r>
          </a:p>
          <a:p>
            <a:r>
              <a:rPr lang="pt-BR" dirty="0" smtClean="0"/>
              <a:t>( )Bandeiras</a:t>
            </a:r>
          </a:p>
          <a:p>
            <a:r>
              <a:rPr lang="pt-BR" dirty="0" smtClean="0"/>
              <a:t>( )Hino</a:t>
            </a:r>
          </a:p>
          <a:p>
            <a:r>
              <a:rPr lang="pt-BR" dirty="0" smtClean="0"/>
              <a:t>( )Faixas</a:t>
            </a:r>
          </a:p>
          <a:p>
            <a:r>
              <a:rPr lang="pt-BR" dirty="0" smtClean="0"/>
              <a:t>( )Flores</a:t>
            </a:r>
          </a:p>
          <a:p>
            <a:r>
              <a:rPr lang="pt-BR" dirty="0" smtClean="0"/>
              <a:t>( )Pano Inaugural </a:t>
            </a:r>
          </a:p>
          <a:p>
            <a:r>
              <a:rPr lang="pt-BR" dirty="0" smtClean="0"/>
              <a:t>( )Toalhas de Mesa</a:t>
            </a:r>
          </a:p>
          <a:p>
            <a:r>
              <a:rPr lang="pt-BR" dirty="0" smtClean="0"/>
              <a:t>( )Palco</a:t>
            </a:r>
          </a:p>
          <a:p>
            <a:r>
              <a:rPr lang="pt-BR" dirty="0" smtClean="0"/>
              <a:t>( )Atividades Artísticas e Cultural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753120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( )Placa (Obra – Inaugural)</a:t>
            </a:r>
          </a:p>
          <a:p>
            <a:r>
              <a:rPr lang="pt-BR" dirty="0" smtClean="0"/>
              <a:t>( )Carro de Som</a:t>
            </a:r>
          </a:p>
          <a:p>
            <a:r>
              <a:rPr lang="pt-BR" dirty="0" smtClean="0"/>
              <a:t>( ) Fotografo</a:t>
            </a:r>
          </a:p>
          <a:p>
            <a:r>
              <a:rPr lang="pt-BR" dirty="0" smtClean="0"/>
              <a:t>( )Divulgação Imprensa</a:t>
            </a:r>
          </a:p>
          <a:p>
            <a:r>
              <a:rPr lang="pt-BR" dirty="0" smtClean="0"/>
              <a:t>( ) Mestre de Cerimônia</a:t>
            </a:r>
          </a:p>
          <a:p>
            <a:r>
              <a:rPr lang="pt-BR" dirty="0" smtClean="0"/>
              <a:t>( )Cerimonial</a:t>
            </a:r>
          </a:p>
          <a:p>
            <a:r>
              <a:rPr lang="pt-BR" dirty="0" smtClean="0"/>
              <a:t>( )Cartazes</a:t>
            </a:r>
          </a:p>
          <a:p>
            <a:r>
              <a:rPr lang="pt-BR" dirty="0" smtClean="0"/>
              <a:t>( )Convites</a:t>
            </a:r>
          </a:p>
          <a:p>
            <a:r>
              <a:rPr lang="pt-BR" dirty="0" smtClean="0"/>
              <a:t>( )</a:t>
            </a:r>
            <a:r>
              <a:rPr lang="pt-BR" dirty="0" err="1" smtClean="0"/>
              <a:t>Briefing</a:t>
            </a:r>
            <a:r>
              <a:rPr lang="pt-BR" dirty="0" smtClean="0"/>
              <a:t> do Evento</a:t>
            </a:r>
          </a:p>
          <a:p>
            <a:r>
              <a:rPr lang="pt-BR" dirty="0" smtClean="0"/>
              <a:t>( )Mesa de Apoio</a:t>
            </a:r>
          </a:p>
          <a:p>
            <a:r>
              <a:rPr lang="pt-BR" dirty="0" smtClean="0"/>
              <a:t>( ) </a:t>
            </a:r>
            <a:r>
              <a:rPr lang="pt-BR" dirty="0" err="1" smtClean="0"/>
              <a:t>Coffe</a:t>
            </a:r>
            <a:r>
              <a:rPr lang="pt-BR" dirty="0" smtClean="0"/>
              <a:t> </a:t>
            </a:r>
            <a:r>
              <a:rPr lang="pt-BR" dirty="0" err="1" smtClean="0"/>
              <a:t>Break</a:t>
            </a:r>
            <a:endParaRPr lang="pt-BR" dirty="0" smtClean="0"/>
          </a:p>
          <a:p>
            <a:r>
              <a:rPr lang="pt-BR" dirty="0" smtClean="0"/>
              <a:t>Outros: ................................................................</a:t>
            </a:r>
          </a:p>
          <a:p>
            <a:r>
              <a:rPr lang="pt-BR" dirty="0" smtClean="0"/>
              <a:t>Convidados:.......................................................</a:t>
            </a:r>
          </a:p>
          <a:p>
            <a:r>
              <a:rPr lang="pt-BR" dirty="0" smtClean="0"/>
              <a:t>Informações:.....................................................</a:t>
            </a:r>
          </a:p>
          <a:p>
            <a:r>
              <a:rPr lang="pt-BR" dirty="0" smtClean="0"/>
              <a:t>Observações:................................</a:t>
            </a:r>
          </a:p>
          <a:p>
            <a:r>
              <a:rPr lang="pt-BR" b="1" dirty="0" smtClean="0"/>
              <a:t>IMPREVISTOS:</a:t>
            </a:r>
            <a:endParaRPr lang="pt-BR" dirty="0" smtClean="0"/>
          </a:p>
          <a:p>
            <a:r>
              <a:rPr lang="pt-BR" dirty="0" smtClean="0"/>
              <a:t>O profissional responsável pela organização do evento tem de pensar em todos os detalhes  e deverá antecipar os prováveis imprevistos.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Organização de uma assembléia:</a:t>
            </a:r>
            <a:endParaRPr lang="pt-BR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28736"/>
            <a:ext cx="8190652" cy="5096608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buNone/>
              <a:defRPr/>
            </a:pPr>
            <a:r>
              <a:rPr lang="pt-BR" sz="80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1- ORGANIZAÇÃO:</a:t>
            </a:r>
          </a:p>
          <a:p>
            <a:pPr algn="just" eaLnBrk="1" hangingPunct="1">
              <a:buNone/>
              <a:defRPr/>
            </a:pPr>
            <a:endParaRPr lang="pt-BR" sz="8000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8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80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a) horário </a:t>
            </a:r>
          </a:p>
          <a:p>
            <a:pPr algn="just" eaLnBrk="1" hangingPunct="1">
              <a:buNone/>
              <a:defRPr/>
            </a:pPr>
            <a:endParaRPr lang="pt-BR" sz="4200" dirty="0" smtClean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  <a:p>
            <a:pPr marL="324000" algn="just" eaLnBrk="1" hangingPunct="1">
              <a:spcBef>
                <a:spcPts val="0"/>
              </a:spcBef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- O </a:t>
            </a:r>
            <a:r>
              <a:rPr lang="pt-BR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desrespeito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 ao horário  é muito comum nas reuniões de Lions, no entanto tal pratica tem contribuído e muito para o </a:t>
            </a:r>
            <a:r>
              <a:rPr lang="pt-BR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não ingresso de novos sócios, a saída de outros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 e até a decisão de companheiros não mais voltar ao clube</a:t>
            </a:r>
          </a:p>
          <a:p>
            <a:pPr marL="324000" algn="just" eaLnBrk="1" hangingPunct="1">
              <a:spcBef>
                <a:spcPts val="0"/>
              </a:spcBef>
              <a:buNone/>
              <a:defRPr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 marL="324000" algn="just" eaLnBrk="1" hangingPunct="1">
              <a:spcBef>
                <a:spcPts val="0"/>
              </a:spcBef>
              <a:buNone/>
              <a:defRPr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  	- </a:t>
            </a:r>
            <a:r>
              <a:rPr lang="pt-BR" sz="7200" i="1" dirty="0" smtClean="0">
                <a:latin typeface="Arial" pitchFamily="34" charset="0"/>
                <a:cs typeface="Arial" pitchFamily="34" charset="0"/>
              </a:rPr>
              <a:t>O respeito ao horário é um principio elementar de educação e depende de cada um. </a:t>
            </a:r>
          </a:p>
          <a:p>
            <a:pPr marL="324000" algn="just" eaLnBrk="1" hangingPunct="1">
              <a:spcBef>
                <a:spcPts val="0"/>
              </a:spcBef>
              <a:buNone/>
              <a:defRPr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     - O atraso das reuniões, </a:t>
            </a:r>
            <a:r>
              <a:rPr lang="pt-BR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inicio e termino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, é uma  desconsideração para  </a:t>
            </a:r>
            <a:r>
              <a:rPr lang="pt-BR" sz="72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 com os demais.</a:t>
            </a:r>
          </a:p>
          <a:p>
            <a:pPr algn="just" eaLnBrk="1" hangingPunct="1">
              <a:buNone/>
              <a:defRPr/>
            </a:pPr>
            <a:endParaRPr lang="pt-BR" sz="8000" dirty="0" smtClean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8000" dirty="0" smtClean="0">
                <a:solidFill>
                  <a:srgbClr val="9933FF"/>
                </a:solidFill>
                <a:latin typeface="Arial" pitchFamily="34" charset="0"/>
                <a:cs typeface="Arial" pitchFamily="34" charset="0"/>
              </a:rPr>
              <a:t>b) recepção aos convidados </a:t>
            </a:r>
          </a:p>
          <a:p>
            <a:pPr algn="just" eaLnBrk="1" hangingPunct="1">
              <a:buNone/>
              <a:defRPr/>
            </a:pPr>
            <a:endParaRPr lang="pt-BR" dirty="0" smtClean="0">
              <a:solidFill>
                <a:srgbClr val="9933FF"/>
              </a:solidFill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- todos os membros do clube são anfitriões  (principalmente ex-presidentes)</a:t>
            </a:r>
          </a:p>
          <a:p>
            <a:pPr algn="just" eaLnBrk="1" hangingPunct="1">
              <a:buNone/>
              <a:defRPr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None/>
              <a:defRPr/>
            </a:pPr>
            <a:r>
              <a:rPr lang="pt-BR" sz="72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pt-BR" sz="7200" i="1" dirty="0" smtClean="0">
                <a:latin typeface="Arial" pitchFamily="34" charset="0"/>
                <a:cs typeface="Arial" pitchFamily="34" charset="0"/>
              </a:rPr>
              <a:t>o protocolo começa na porta de entrada, com o preenchimento da ficha de inscrição (ver modelo), a cargo do Diretor social.</a:t>
            </a:r>
          </a:p>
          <a:p>
            <a:pPr algn="just" eaLnBrk="1" hangingPunct="1">
              <a:buNone/>
              <a:defRPr/>
            </a:pPr>
            <a:endParaRPr lang="pt-BR" sz="33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8" name="Picture 3" descr="C:\Users\Dani\Pictures\lionlogo_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264052" cy="119675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3369</TotalTime>
  <Words>854</Words>
  <Application>Microsoft Office PowerPoint</Application>
  <PresentationFormat>Apresentação na tela (4:3)</PresentationFormat>
  <Paragraphs>306</Paragraphs>
  <Slides>33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  <vt:variant>
        <vt:lpstr>Apresentações personalizadas</vt:lpstr>
      </vt:variant>
      <vt:variant>
        <vt:i4>1</vt:i4>
      </vt:variant>
    </vt:vector>
  </HeadingPairs>
  <TitlesOfParts>
    <vt:vector size="35" baseType="lpstr">
      <vt:lpstr>Fluxo</vt:lpstr>
      <vt:lpstr>3º INSTITUTO DE LIDERANÇAS LONISTICAS DO DISTRITO LD-4</vt:lpstr>
      <vt:lpstr>DEFINIÇÕES</vt:lpstr>
      <vt:lpstr>DEFINIÇÕES</vt:lpstr>
      <vt:lpstr>DEFINIÇÕES</vt:lpstr>
      <vt:lpstr>DEFINIÇÕES</vt:lpstr>
      <vt:lpstr>Slide 6</vt:lpstr>
      <vt:lpstr>Slide 7</vt:lpstr>
      <vt:lpstr>Slide 8</vt:lpstr>
      <vt:lpstr>Organização de uma assembléia:</vt:lpstr>
      <vt:lpstr>Slide 10</vt:lpstr>
      <vt:lpstr>Organização de uma assembléia:</vt:lpstr>
      <vt:lpstr>Slide 12</vt:lpstr>
      <vt:lpstr>Slide 13</vt:lpstr>
      <vt:lpstr>Slide 14</vt:lpstr>
      <vt:lpstr>Slide 15</vt:lpstr>
      <vt:lpstr>Slide 16</vt:lpstr>
      <vt:lpstr>Organização de uma assembléia: </vt:lpstr>
      <vt:lpstr>Slide 18</vt:lpstr>
      <vt:lpstr>Slide 19</vt:lpstr>
      <vt:lpstr>Slide 20</vt:lpstr>
      <vt:lpstr>2. Mesa com número par de lugares (para este tipo de mesa deve ser estabelecida uma linha imaginária no centro da mesa). 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Uma assembleia de sucesso , começa pelo protocolo.   Muito Obrigado!</vt:lpstr>
      <vt:lpstr>Apresentação personalizada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</dc:creator>
  <cp:lastModifiedBy>cliente</cp:lastModifiedBy>
  <cp:revision>267</cp:revision>
  <dcterms:created xsi:type="dcterms:W3CDTF">1601-01-01T00:00:00Z</dcterms:created>
  <dcterms:modified xsi:type="dcterms:W3CDTF">2013-06-07T22:55:09Z</dcterms:modified>
</cp:coreProperties>
</file>